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95" r:id="rId5"/>
    <p:sldId id="292" r:id="rId6"/>
    <p:sldId id="299" r:id="rId7"/>
    <p:sldId id="300" r:id="rId8"/>
    <p:sldId id="301" r:id="rId9"/>
    <p:sldId id="302" r:id="rId10"/>
    <p:sldId id="303" r:id="rId11"/>
    <p:sldId id="304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C51"/>
    <a:srgbClr val="AD422F"/>
    <a:srgbClr val="E7E6E6"/>
    <a:srgbClr val="D3CCB0"/>
    <a:srgbClr val="646460"/>
    <a:srgbClr val="686868"/>
    <a:srgbClr val="696969"/>
    <a:srgbClr val="404040"/>
    <a:srgbClr val="646464"/>
    <a:srgbClr val="7B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2898-B8D4-4A9E-91D8-F829FE2395E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A941-8FDC-4385-A03C-39B6BA533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150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2898-B8D4-4A9E-91D8-F829FE2395E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A941-8FDC-4385-A03C-39B6BA533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78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2898-B8D4-4A9E-91D8-F829FE2395E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A941-8FDC-4385-A03C-39B6BA533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630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2898-B8D4-4A9E-91D8-F829FE2395E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A941-8FDC-4385-A03C-39B6BA533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265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2898-B8D4-4A9E-91D8-F829FE2395E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A941-8FDC-4385-A03C-39B6BA533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87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2898-B8D4-4A9E-91D8-F829FE2395E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A941-8FDC-4385-A03C-39B6BA533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402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2898-B8D4-4A9E-91D8-F829FE2395E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A941-8FDC-4385-A03C-39B6BA533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380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2898-B8D4-4A9E-91D8-F829FE2395E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A941-8FDC-4385-A03C-39B6BA533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587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2898-B8D4-4A9E-91D8-F829FE2395E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A941-8FDC-4385-A03C-39B6BA533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091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2898-B8D4-4A9E-91D8-F829FE2395E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A941-8FDC-4385-A03C-39B6BA533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971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2898-B8D4-4A9E-91D8-F829FE2395E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9A941-8FDC-4385-A03C-39B6BA533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76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F2898-B8D4-4A9E-91D8-F829FE2395E6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9A941-8FDC-4385-A03C-39B6BA5334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79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C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353" y="1777058"/>
            <a:ext cx="788454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Illegal Parking Detector</a:t>
            </a:r>
            <a:endParaRPr lang="en-US" altLang="ko-KR" sz="54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By Team 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9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7803" y="4468482"/>
            <a:ext cx="507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 2015410120 </a:t>
            </a: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김용우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   2017320122 </a:t>
            </a: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김정규</a:t>
            </a:r>
          </a:p>
        </p:txBody>
      </p:sp>
    </p:spTree>
    <p:extLst>
      <p:ext uri="{BB962C8B-B14F-4D97-AF65-F5344CB8AC3E}">
        <p14:creationId xmlns:p14="http://schemas.microsoft.com/office/powerpoint/2010/main" val="407564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4454E3-3B7B-4DFE-941D-344AE1DE4B6B}"/>
              </a:ext>
            </a:extLst>
          </p:cNvPr>
          <p:cNvSpPr/>
          <p:nvPr/>
        </p:nvSpPr>
        <p:spPr>
          <a:xfrm>
            <a:off x="-19240" y="0"/>
            <a:ext cx="342900" cy="6858000"/>
          </a:xfrm>
          <a:prstGeom prst="rect">
            <a:avLst/>
          </a:prstGeom>
          <a:solidFill>
            <a:srgbClr val="2D3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D24B6E-DA89-48D0-8F04-A220FDA40EE0}"/>
              </a:ext>
            </a:extLst>
          </p:cNvPr>
          <p:cNvCxnSpPr>
            <a:cxnSpLocks/>
          </p:cNvCxnSpPr>
          <p:nvPr/>
        </p:nvCxnSpPr>
        <p:spPr>
          <a:xfrm>
            <a:off x="323660" y="1266825"/>
            <a:ext cx="9382316" cy="0"/>
          </a:xfrm>
          <a:prstGeom prst="line">
            <a:avLst/>
          </a:prstGeom>
          <a:ln>
            <a:solidFill>
              <a:srgbClr val="2D3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Source Code</a:t>
            </a:r>
            <a:endParaRPr lang="ko-KR" altLang="en-US" sz="2800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2FA8AC-1A09-4ED3-8990-713DF4614D39}"/>
              </a:ext>
            </a:extLst>
          </p:cNvPr>
          <p:cNvSpPr txBox="1"/>
          <p:nvPr/>
        </p:nvSpPr>
        <p:spPr>
          <a:xfrm>
            <a:off x="379251" y="181250"/>
            <a:ext cx="305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</a:t>
            </a:r>
            <a:r>
              <a:rPr lang="en-US" altLang="ko-KR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Description of IPD</a:t>
            </a:r>
            <a:endParaRPr lang="ko-KR" altLang="en-US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92220" y="2230719"/>
            <a:ext cx="42782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smtClean="0">
                <a:solidFill>
                  <a:srgbClr val="2D3C51"/>
                </a:solidFill>
              </a:rPr>
              <a:t> This source </a:t>
            </a:r>
            <a:r>
              <a:rPr lang="en-US" altLang="ko-KR" dirty="0">
                <a:solidFill>
                  <a:srgbClr val="2D3C51"/>
                </a:solidFill>
              </a:rPr>
              <a:t>c</a:t>
            </a:r>
            <a:r>
              <a:rPr lang="en-US" altLang="ko-KR" dirty="0" smtClean="0">
                <a:solidFill>
                  <a:srgbClr val="2D3C51"/>
                </a:solidFill>
              </a:rPr>
              <a:t>ode is about the module, HC-SR04P. Trough this code, the module calculates the distance between the sensor and the object which is in front of the sensor. </a:t>
            </a:r>
          </a:p>
          <a:p>
            <a:pPr algn="just"/>
            <a:r>
              <a:rPr lang="en-US" altLang="ko-KR" dirty="0" smtClean="0">
                <a:solidFill>
                  <a:srgbClr val="2D3C51"/>
                </a:solidFill>
              </a:rPr>
              <a:t> There is also ‘timer’ that counts seconds which means that how long the object was detected by sensor.</a:t>
            </a:r>
          </a:p>
          <a:p>
            <a:pPr algn="just"/>
            <a:r>
              <a:rPr lang="en-US" altLang="ko-KR" dirty="0" smtClean="0">
                <a:solidFill>
                  <a:srgbClr val="2D3C51"/>
                </a:solidFill>
              </a:rPr>
              <a:t> We use this timer to distinguish if there is a car parked in front of the sensor, or just some objects that just passing by.</a:t>
            </a:r>
            <a:endParaRPr lang="ko-KR" altLang="en-US" dirty="0">
              <a:solidFill>
                <a:srgbClr val="2D3C5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53" y="1341040"/>
            <a:ext cx="6505574" cy="54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5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4454E3-3B7B-4DFE-941D-344AE1DE4B6B}"/>
              </a:ext>
            </a:extLst>
          </p:cNvPr>
          <p:cNvSpPr/>
          <p:nvPr/>
        </p:nvSpPr>
        <p:spPr>
          <a:xfrm>
            <a:off x="-19240" y="0"/>
            <a:ext cx="342900" cy="6858000"/>
          </a:xfrm>
          <a:prstGeom prst="rect">
            <a:avLst/>
          </a:prstGeom>
          <a:solidFill>
            <a:srgbClr val="2D3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D24B6E-DA89-48D0-8F04-A220FDA40EE0}"/>
              </a:ext>
            </a:extLst>
          </p:cNvPr>
          <p:cNvCxnSpPr>
            <a:cxnSpLocks/>
          </p:cNvCxnSpPr>
          <p:nvPr/>
        </p:nvCxnSpPr>
        <p:spPr>
          <a:xfrm>
            <a:off x="323660" y="1266825"/>
            <a:ext cx="9382316" cy="0"/>
          </a:xfrm>
          <a:prstGeom prst="line">
            <a:avLst/>
          </a:prstGeom>
          <a:ln>
            <a:solidFill>
              <a:srgbClr val="2D3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Test</a:t>
            </a:r>
            <a:endParaRPr lang="ko-KR" altLang="en-US" sz="2800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2FA8AC-1A09-4ED3-8990-713DF4614D39}"/>
              </a:ext>
            </a:extLst>
          </p:cNvPr>
          <p:cNvSpPr txBox="1"/>
          <p:nvPr/>
        </p:nvSpPr>
        <p:spPr>
          <a:xfrm>
            <a:off x="379251" y="181250"/>
            <a:ext cx="305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</a:t>
            </a:r>
            <a:r>
              <a:rPr lang="en-US" altLang="ko-KR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Testing IPD</a:t>
            </a:r>
            <a:endParaRPr lang="ko-KR" altLang="en-US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54" y="2106077"/>
            <a:ext cx="5216896" cy="39126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590675"/>
            <a:ext cx="4595946" cy="497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7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1C1EBA-C66F-451E-81D5-ABC8085F39CE}"/>
              </a:ext>
            </a:extLst>
          </p:cNvPr>
          <p:cNvSpPr txBox="1"/>
          <p:nvPr/>
        </p:nvSpPr>
        <p:spPr>
          <a:xfrm>
            <a:off x="3246165" y="3014089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YOU</a:t>
            </a:r>
            <a:endParaRPr lang="ko-KR" altLang="en-US" sz="2800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B7AA87-B154-49F3-835B-70368B4573D1}"/>
              </a:ext>
            </a:extLst>
          </p:cNvPr>
          <p:cNvSpPr/>
          <p:nvPr/>
        </p:nvSpPr>
        <p:spPr>
          <a:xfrm>
            <a:off x="0" y="0"/>
            <a:ext cx="3026244" cy="6858000"/>
          </a:xfrm>
          <a:prstGeom prst="rect">
            <a:avLst/>
          </a:prstGeom>
          <a:solidFill>
            <a:srgbClr val="2D3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EEAFF8B-0773-4659-B646-DB1AD5F87C73}"/>
              </a:ext>
            </a:extLst>
          </p:cNvPr>
          <p:cNvCxnSpPr/>
          <p:nvPr/>
        </p:nvCxnSpPr>
        <p:spPr>
          <a:xfrm>
            <a:off x="1866901" y="3628060"/>
            <a:ext cx="7839075" cy="0"/>
          </a:xfrm>
          <a:prstGeom prst="line">
            <a:avLst/>
          </a:prstGeom>
          <a:ln>
            <a:solidFill>
              <a:srgbClr val="2D3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56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130">
            <a:extLst>
              <a:ext uri="{FF2B5EF4-FFF2-40B4-BE49-F238E27FC236}">
                <a16:creationId xmlns:a16="http://schemas.microsoft.com/office/drawing/2014/main" id="{461443C3-2E43-4EDF-BB93-A2A1492B9C98}"/>
              </a:ext>
            </a:extLst>
          </p:cNvPr>
          <p:cNvSpPr/>
          <p:nvPr/>
        </p:nvSpPr>
        <p:spPr>
          <a:xfrm>
            <a:off x="2205566" y="7018866"/>
            <a:ext cx="4297814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sz="20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D0906C-626F-4481-AF26-E0078A53ACAE}"/>
              </a:ext>
            </a:extLst>
          </p:cNvPr>
          <p:cNvSpPr txBox="1"/>
          <p:nvPr/>
        </p:nvSpPr>
        <p:spPr>
          <a:xfrm>
            <a:off x="3246165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</a:t>
            </a:r>
            <a:endParaRPr lang="ko-KR" altLang="en-US" sz="2800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1177AD-7E22-4BF5-8125-D4573B27ADEB}"/>
              </a:ext>
            </a:extLst>
          </p:cNvPr>
          <p:cNvSpPr txBox="1"/>
          <p:nvPr/>
        </p:nvSpPr>
        <p:spPr>
          <a:xfrm>
            <a:off x="3315614" y="1536954"/>
            <a:ext cx="3593228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1</a:t>
            </a:r>
            <a:r>
              <a:rPr lang="en-US" altLang="ko-KR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en-US" altLang="ko-KR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OUTLINE</a:t>
            </a:r>
            <a:endParaRPr lang="en-US" altLang="ko-KR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- </a:t>
            </a:r>
            <a:r>
              <a:rPr lang="en-US" altLang="ko-KR" sz="1400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Background</a:t>
            </a:r>
            <a:endParaRPr lang="en-US" altLang="ko-KR" sz="1400" dirty="0" smtClean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- </a:t>
            </a:r>
            <a:r>
              <a:rPr lang="en-US" altLang="ko-KR" sz="1400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Goal of the Project</a:t>
            </a:r>
            <a:endParaRPr lang="en-US" altLang="ko-KR" sz="1400" dirty="0" smtClean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</a:t>
            </a:r>
            <a:r>
              <a:rPr lang="en-US" altLang="ko-KR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en-US" altLang="ko-KR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Description of </a:t>
            </a:r>
            <a:r>
              <a:rPr lang="en-US" altLang="ko-KR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IPD</a:t>
            </a:r>
            <a:endParaRPr lang="en-US" altLang="ko-KR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en-US" altLang="ko-KR" sz="1400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en-US" altLang="ko-KR" sz="1400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Arduino Mega2560</a:t>
            </a:r>
            <a:endParaRPr lang="en-US" altLang="ko-KR" sz="1400" dirty="0" smtClean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en-US" altLang="ko-KR" sz="1400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en-US" altLang="ko-KR" sz="1400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HC-SR04P</a:t>
            </a:r>
            <a:endParaRPr lang="en-US" altLang="ko-KR" sz="1400" dirty="0" smtClean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</a:t>
            </a:r>
            <a:r>
              <a:rPr lang="en-US" altLang="ko-KR" sz="1400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en-US" altLang="ko-KR" sz="1400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ESP-01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- </a:t>
            </a:r>
            <a:r>
              <a:rPr lang="en-US" altLang="ko-KR" sz="1400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Source Code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</a:t>
            </a:r>
            <a:r>
              <a:rPr lang="en-US" altLang="ko-KR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en-US" altLang="ko-KR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Testing IPD</a:t>
            </a:r>
            <a:endParaRPr lang="en-US" altLang="ko-KR" dirty="0" smtClean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88464D9-DE07-4810-BF6A-994FD518B00D}"/>
              </a:ext>
            </a:extLst>
          </p:cNvPr>
          <p:cNvSpPr/>
          <p:nvPr/>
        </p:nvSpPr>
        <p:spPr>
          <a:xfrm>
            <a:off x="0" y="0"/>
            <a:ext cx="3026244" cy="6858000"/>
          </a:xfrm>
          <a:prstGeom prst="rect">
            <a:avLst/>
          </a:prstGeom>
          <a:solidFill>
            <a:srgbClr val="2D3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ABEC16C-1DCE-459D-9CA4-82B559BCBB76}"/>
              </a:ext>
            </a:extLst>
          </p:cNvPr>
          <p:cNvCxnSpPr/>
          <p:nvPr/>
        </p:nvCxnSpPr>
        <p:spPr>
          <a:xfrm>
            <a:off x="1866901" y="1266825"/>
            <a:ext cx="7839075" cy="0"/>
          </a:xfrm>
          <a:prstGeom prst="line">
            <a:avLst/>
          </a:prstGeom>
          <a:ln>
            <a:solidFill>
              <a:srgbClr val="2D3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7B4D6D9-6C18-4353-A331-3750CAE2DFA5}"/>
              </a:ext>
            </a:extLst>
          </p:cNvPr>
          <p:cNvCxnSpPr/>
          <p:nvPr/>
        </p:nvCxnSpPr>
        <p:spPr>
          <a:xfrm>
            <a:off x="1866901" y="1266825"/>
            <a:ext cx="7839075" cy="0"/>
          </a:xfrm>
          <a:prstGeom prst="line">
            <a:avLst/>
          </a:prstGeom>
          <a:ln>
            <a:solidFill>
              <a:srgbClr val="2D3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55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4454E3-3B7B-4DFE-941D-344AE1DE4B6B}"/>
              </a:ext>
            </a:extLst>
          </p:cNvPr>
          <p:cNvSpPr/>
          <p:nvPr/>
        </p:nvSpPr>
        <p:spPr>
          <a:xfrm>
            <a:off x="-19240" y="0"/>
            <a:ext cx="342900" cy="6858000"/>
          </a:xfrm>
          <a:prstGeom prst="rect">
            <a:avLst/>
          </a:prstGeom>
          <a:solidFill>
            <a:srgbClr val="2D3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D24B6E-DA89-48D0-8F04-A220FDA40EE0}"/>
              </a:ext>
            </a:extLst>
          </p:cNvPr>
          <p:cNvCxnSpPr>
            <a:cxnSpLocks/>
          </p:cNvCxnSpPr>
          <p:nvPr/>
        </p:nvCxnSpPr>
        <p:spPr>
          <a:xfrm>
            <a:off x="323660" y="1266825"/>
            <a:ext cx="9382316" cy="0"/>
          </a:xfrm>
          <a:prstGeom prst="line">
            <a:avLst/>
          </a:prstGeom>
          <a:ln>
            <a:solidFill>
              <a:srgbClr val="2D3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Background</a:t>
            </a:r>
            <a:endParaRPr lang="ko-KR" altLang="en-US" sz="2800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2FA8AC-1A09-4ED3-8990-713DF4614D39}"/>
              </a:ext>
            </a:extLst>
          </p:cNvPr>
          <p:cNvSpPr txBox="1"/>
          <p:nvPr/>
        </p:nvSpPr>
        <p:spPr>
          <a:xfrm>
            <a:off x="379252" y="181250"/>
            <a:ext cx="282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1. </a:t>
            </a:r>
            <a:r>
              <a:rPr lang="en-US" altLang="ko-KR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OUTLINE</a:t>
            </a:r>
            <a:endParaRPr lang="ko-KR" altLang="en-US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 descr="Turning a &lt;strong&gt;Parking Ticket&lt;/strong&gt; Into a Bike Purchase | Streetsblog New York C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11" y="2234393"/>
            <a:ext cx="7574902" cy="3235382"/>
          </a:xfrm>
          <a:prstGeom prst="rect">
            <a:avLst/>
          </a:prstGeom>
        </p:spPr>
      </p:pic>
      <p:pic>
        <p:nvPicPr>
          <p:cNvPr id="1028" name="Picture 4" descr="[디지털스토리] 주차장은 차보다 많은데…주차 전쟁 왜 지속하나 -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710" y="2234393"/>
            <a:ext cx="5392303" cy="32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518411" y="2234393"/>
            <a:ext cx="7574902" cy="3235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The Rate of Illegal Parking is Continuously </a:t>
            </a:r>
            <a:r>
              <a:rPr lang="en-US" altLang="ko-KR" sz="2400" b="1" dirty="0"/>
              <a:t>G</a:t>
            </a:r>
            <a:r>
              <a:rPr lang="en-US" altLang="ko-KR" sz="2400" b="1" dirty="0" smtClean="0"/>
              <a:t>etting Higher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1100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4454E3-3B7B-4DFE-941D-344AE1DE4B6B}"/>
              </a:ext>
            </a:extLst>
          </p:cNvPr>
          <p:cNvSpPr/>
          <p:nvPr/>
        </p:nvSpPr>
        <p:spPr>
          <a:xfrm>
            <a:off x="-19240" y="0"/>
            <a:ext cx="342900" cy="6858000"/>
          </a:xfrm>
          <a:prstGeom prst="rect">
            <a:avLst/>
          </a:prstGeom>
          <a:solidFill>
            <a:srgbClr val="2D3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D24B6E-DA89-48D0-8F04-A220FDA40EE0}"/>
              </a:ext>
            </a:extLst>
          </p:cNvPr>
          <p:cNvCxnSpPr>
            <a:cxnSpLocks/>
          </p:cNvCxnSpPr>
          <p:nvPr/>
        </p:nvCxnSpPr>
        <p:spPr>
          <a:xfrm>
            <a:off x="323660" y="1266825"/>
            <a:ext cx="9382316" cy="0"/>
          </a:xfrm>
          <a:prstGeom prst="line">
            <a:avLst/>
          </a:prstGeom>
          <a:ln>
            <a:solidFill>
              <a:srgbClr val="2D3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Goal of the Project</a:t>
            </a:r>
            <a:endParaRPr lang="ko-KR" altLang="en-US" sz="2800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2FA8AC-1A09-4ED3-8990-713DF4614D39}"/>
              </a:ext>
            </a:extLst>
          </p:cNvPr>
          <p:cNvSpPr txBox="1"/>
          <p:nvPr/>
        </p:nvSpPr>
        <p:spPr>
          <a:xfrm>
            <a:off x="379251" y="181250"/>
            <a:ext cx="305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1. </a:t>
            </a:r>
            <a:r>
              <a:rPr lang="en-US" altLang="ko-KR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OUTLINE</a:t>
            </a:r>
            <a:endParaRPr lang="ko-KR" altLang="en-US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4FDDC6-CA66-44CC-9901-1A64F2FC8987}"/>
              </a:ext>
            </a:extLst>
          </p:cNvPr>
          <p:cNvGrpSpPr/>
          <p:nvPr/>
        </p:nvGrpSpPr>
        <p:grpSpPr>
          <a:xfrm>
            <a:off x="606753" y="1565982"/>
            <a:ext cx="7016018" cy="748519"/>
            <a:chOff x="1080916" y="1808921"/>
            <a:chExt cx="7319190" cy="355139"/>
          </a:xfrm>
        </p:grpSpPr>
        <p:sp>
          <p:nvSpPr>
            <p:cNvPr id="43" name="Shape 148">
              <a:extLst>
                <a:ext uri="{FF2B5EF4-FFF2-40B4-BE49-F238E27FC236}">
                  <a16:creationId xmlns:a16="http://schemas.microsoft.com/office/drawing/2014/main" id="{D8E7C6D9-5749-4E79-AA87-EE32019BDD55}"/>
                </a:ext>
              </a:extLst>
            </p:cNvPr>
            <p:cNvSpPr/>
            <p:nvPr/>
          </p:nvSpPr>
          <p:spPr>
            <a:xfrm>
              <a:off x="1080916" y="1808921"/>
              <a:ext cx="7319190" cy="355139"/>
            </a:xfrm>
            <a:prstGeom prst="rect">
              <a:avLst/>
            </a:prstGeom>
            <a:blipFill>
              <a:blip r:embed="rId2"/>
            </a:blipFill>
            <a:ln w="3175">
              <a:solidFill>
                <a:srgbClr val="D3CCB0"/>
              </a:solidFill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800"/>
            </a:p>
          </p:txBody>
        </p:sp>
        <p:sp>
          <p:nvSpPr>
            <p:cNvPr id="44" name="Shape 149">
              <a:extLst>
                <a:ext uri="{FF2B5EF4-FFF2-40B4-BE49-F238E27FC236}">
                  <a16:creationId xmlns:a16="http://schemas.microsoft.com/office/drawing/2014/main" id="{FF578CBE-BABE-452D-BA78-4EA98E22EBEE}"/>
                </a:ext>
              </a:extLst>
            </p:cNvPr>
            <p:cNvSpPr/>
            <p:nvPr/>
          </p:nvSpPr>
          <p:spPr>
            <a:xfrm>
              <a:off x="1178404" y="1845577"/>
              <a:ext cx="428529" cy="27800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3200" dirty="0" smtClean="0"/>
                <a:t>0</a:t>
              </a:r>
              <a:r>
                <a:rPr lang="en-US" sz="3200" dirty="0"/>
                <a:t>1</a:t>
              </a:r>
              <a:endParaRPr sz="3200" dirty="0"/>
            </a:p>
          </p:txBody>
        </p:sp>
        <p:sp>
          <p:nvSpPr>
            <p:cNvPr id="45" name="Shape 150">
              <a:extLst>
                <a:ext uri="{FF2B5EF4-FFF2-40B4-BE49-F238E27FC236}">
                  <a16:creationId xmlns:a16="http://schemas.microsoft.com/office/drawing/2014/main" id="{3D1A44ED-7A53-4093-92B7-28C21EE87180}"/>
                </a:ext>
              </a:extLst>
            </p:cNvPr>
            <p:cNvSpPr/>
            <p:nvPr/>
          </p:nvSpPr>
          <p:spPr>
            <a:xfrm>
              <a:off x="1671774" y="1903405"/>
              <a:ext cx="5318378" cy="17578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sz="1800" spc="0" dirty="0" smtClean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The amount of vehicles that registered is rising.</a:t>
              </a:r>
              <a:endParaRPr sz="1800" spc="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4BE3DF3-F90C-438E-B506-05A25C4EAF44}"/>
              </a:ext>
            </a:extLst>
          </p:cNvPr>
          <p:cNvGrpSpPr/>
          <p:nvPr/>
        </p:nvGrpSpPr>
        <p:grpSpPr>
          <a:xfrm>
            <a:off x="606753" y="2615309"/>
            <a:ext cx="7016018" cy="748519"/>
            <a:chOff x="1080916" y="6147241"/>
            <a:chExt cx="6942127" cy="355139"/>
          </a:xfrm>
        </p:grpSpPr>
        <p:sp>
          <p:nvSpPr>
            <p:cNvPr id="46" name="Shape 148">
              <a:extLst>
                <a:ext uri="{FF2B5EF4-FFF2-40B4-BE49-F238E27FC236}">
                  <a16:creationId xmlns:a16="http://schemas.microsoft.com/office/drawing/2014/main" id="{9543F1EE-29F7-4C3A-B4B1-0605A4059381}"/>
                </a:ext>
              </a:extLst>
            </p:cNvPr>
            <p:cNvSpPr/>
            <p:nvPr/>
          </p:nvSpPr>
          <p:spPr>
            <a:xfrm>
              <a:off x="1080916" y="6147241"/>
              <a:ext cx="6942127" cy="355139"/>
            </a:xfrm>
            <a:prstGeom prst="rect">
              <a:avLst/>
            </a:prstGeom>
            <a:blipFill>
              <a:blip r:embed="rId2"/>
            </a:blipFill>
            <a:ln w="3175">
              <a:solidFill>
                <a:srgbClr val="D3CCB0"/>
              </a:solidFill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800"/>
            </a:p>
          </p:txBody>
        </p:sp>
        <p:sp>
          <p:nvSpPr>
            <p:cNvPr id="47" name="Shape 149">
              <a:extLst>
                <a:ext uri="{FF2B5EF4-FFF2-40B4-BE49-F238E27FC236}">
                  <a16:creationId xmlns:a16="http://schemas.microsoft.com/office/drawing/2014/main" id="{71C6F643-73D9-4C05-90A0-34249E5EA202}"/>
                </a:ext>
              </a:extLst>
            </p:cNvPr>
            <p:cNvSpPr/>
            <p:nvPr/>
          </p:nvSpPr>
          <p:spPr>
            <a:xfrm>
              <a:off x="1173382" y="6183897"/>
              <a:ext cx="406452" cy="27800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3200" dirty="0" smtClean="0"/>
                <a:t>0</a:t>
              </a:r>
              <a:r>
                <a:rPr lang="en-US" sz="3200" dirty="0"/>
                <a:t>2</a:t>
              </a:r>
              <a:endParaRPr sz="3200" dirty="0"/>
            </a:p>
          </p:txBody>
        </p:sp>
        <p:sp>
          <p:nvSpPr>
            <p:cNvPr id="48" name="Shape 150">
              <a:extLst>
                <a:ext uri="{FF2B5EF4-FFF2-40B4-BE49-F238E27FC236}">
                  <a16:creationId xmlns:a16="http://schemas.microsoft.com/office/drawing/2014/main" id="{71095F5E-C14A-47D8-BF88-1A99BC85DB2E}"/>
                </a:ext>
              </a:extLst>
            </p:cNvPr>
            <p:cNvSpPr/>
            <p:nvPr/>
          </p:nvSpPr>
          <p:spPr>
            <a:xfrm>
              <a:off x="1659798" y="6241725"/>
              <a:ext cx="4526936" cy="17578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altLang="ko-KR" sz="1800" spc="0" dirty="0" smtClean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Hence, the rate of illegal parking rises too.</a:t>
              </a:r>
              <a:endParaRPr sz="1800" spc="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4BE3DF3-F90C-438E-B506-05A25C4EAF44}"/>
              </a:ext>
            </a:extLst>
          </p:cNvPr>
          <p:cNvGrpSpPr/>
          <p:nvPr/>
        </p:nvGrpSpPr>
        <p:grpSpPr>
          <a:xfrm>
            <a:off x="606752" y="4679677"/>
            <a:ext cx="7016018" cy="748519"/>
            <a:chOff x="1080916" y="6149278"/>
            <a:chExt cx="6942127" cy="355139"/>
          </a:xfrm>
        </p:grpSpPr>
        <p:sp>
          <p:nvSpPr>
            <p:cNvPr id="24" name="Shape 148">
              <a:extLst>
                <a:ext uri="{FF2B5EF4-FFF2-40B4-BE49-F238E27FC236}">
                  <a16:creationId xmlns:a16="http://schemas.microsoft.com/office/drawing/2014/main" id="{9543F1EE-29F7-4C3A-B4B1-0605A4059381}"/>
                </a:ext>
              </a:extLst>
            </p:cNvPr>
            <p:cNvSpPr/>
            <p:nvPr/>
          </p:nvSpPr>
          <p:spPr>
            <a:xfrm>
              <a:off x="1080916" y="6149278"/>
              <a:ext cx="6942127" cy="355139"/>
            </a:xfrm>
            <a:prstGeom prst="rect">
              <a:avLst/>
            </a:prstGeom>
            <a:blipFill>
              <a:blip r:embed="rId2"/>
            </a:blipFill>
            <a:ln w="3175">
              <a:solidFill>
                <a:srgbClr val="D3CCB0"/>
              </a:solidFill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800"/>
            </a:p>
          </p:txBody>
        </p:sp>
        <p:sp>
          <p:nvSpPr>
            <p:cNvPr id="25" name="Shape 149">
              <a:extLst>
                <a:ext uri="{FF2B5EF4-FFF2-40B4-BE49-F238E27FC236}">
                  <a16:creationId xmlns:a16="http://schemas.microsoft.com/office/drawing/2014/main" id="{71C6F643-73D9-4C05-90A0-34249E5EA202}"/>
                </a:ext>
              </a:extLst>
            </p:cNvPr>
            <p:cNvSpPr/>
            <p:nvPr/>
          </p:nvSpPr>
          <p:spPr>
            <a:xfrm>
              <a:off x="1173382" y="6183897"/>
              <a:ext cx="406452" cy="27800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3200" dirty="0" smtClean="0"/>
                <a:t>0</a:t>
              </a:r>
              <a:r>
                <a:rPr lang="en-US" sz="3200" dirty="0"/>
                <a:t>4</a:t>
              </a:r>
              <a:endParaRPr sz="3200" dirty="0"/>
            </a:p>
          </p:txBody>
        </p:sp>
        <p:sp>
          <p:nvSpPr>
            <p:cNvPr id="30" name="Shape 150">
              <a:extLst>
                <a:ext uri="{FF2B5EF4-FFF2-40B4-BE49-F238E27FC236}">
                  <a16:creationId xmlns:a16="http://schemas.microsoft.com/office/drawing/2014/main" id="{71095F5E-C14A-47D8-BF88-1A99BC85DB2E}"/>
                </a:ext>
              </a:extLst>
            </p:cNvPr>
            <p:cNvSpPr/>
            <p:nvPr/>
          </p:nvSpPr>
          <p:spPr>
            <a:xfrm>
              <a:off x="1659798" y="6241725"/>
              <a:ext cx="6175550" cy="17578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altLang="ko-KR" sz="1800" spc="0" dirty="0" smtClean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It is necessary to make </a:t>
              </a:r>
              <a:r>
                <a:rPr lang="en-US" altLang="ko-KR" sz="1800" spc="0" dirty="0" smtClean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the crack-down process</a:t>
              </a:r>
              <a:r>
                <a:rPr lang="en-US" altLang="ko-KR" sz="1800" spc="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spc="0" dirty="0" smtClean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r>
                <a:rPr lang="en-US" altLang="ko-KR" sz="1800" spc="0" dirty="0" smtClean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utomatic.</a:t>
              </a:r>
              <a:endParaRPr sz="1800" spc="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BE3DF3-F90C-438E-B506-05A25C4EAF44}"/>
              </a:ext>
            </a:extLst>
          </p:cNvPr>
          <p:cNvGrpSpPr/>
          <p:nvPr/>
        </p:nvGrpSpPr>
        <p:grpSpPr>
          <a:xfrm>
            <a:off x="606751" y="5724710"/>
            <a:ext cx="7016018" cy="748519"/>
            <a:chOff x="1080916" y="6147241"/>
            <a:chExt cx="6942127" cy="355139"/>
          </a:xfrm>
        </p:grpSpPr>
        <p:sp>
          <p:nvSpPr>
            <p:cNvPr id="32" name="Shape 148">
              <a:extLst>
                <a:ext uri="{FF2B5EF4-FFF2-40B4-BE49-F238E27FC236}">
                  <a16:creationId xmlns:a16="http://schemas.microsoft.com/office/drawing/2014/main" id="{9543F1EE-29F7-4C3A-B4B1-0605A4059381}"/>
                </a:ext>
              </a:extLst>
            </p:cNvPr>
            <p:cNvSpPr/>
            <p:nvPr/>
          </p:nvSpPr>
          <p:spPr>
            <a:xfrm>
              <a:off x="1080916" y="6147241"/>
              <a:ext cx="6942127" cy="355139"/>
            </a:xfrm>
            <a:prstGeom prst="rect">
              <a:avLst/>
            </a:prstGeom>
            <a:blipFill>
              <a:blip r:embed="rId2"/>
            </a:blipFill>
            <a:ln w="3175">
              <a:solidFill>
                <a:srgbClr val="D3CCB0"/>
              </a:solidFill>
              <a:miter lim="400000"/>
            </a:ln>
          </p:spPr>
          <p:txBody>
            <a:bodyPr lIns="46302" tIns="46302" rIns="46302" bIns="46302" anchor="ctr"/>
            <a:lstStyle/>
            <a:p>
              <a:pPr>
                <a:defRPr sz="2100" spc="-210">
                  <a:solidFill>
                    <a:srgbClr val="FFFFFF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pPr>
              <a:endParaRPr sz="2800"/>
            </a:p>
          </p:txBody>
        </p:sp>
        <p:sp>
          <p:nvSpPr>
            <p:cNvPr id="33" name="Shape 149">
              <a:extLst>
                <a:ext uri="{FF2B5EF4-FFF2-40B4-BE49-F238E27FC236}">
                  <a16:creationId xmlns:a16="http://schemas.microsoft.com/office/drawing/2014/main" id="{71C6F643-73D9-4C05-90A0-34249E5EA202}"/>
                </a:ext>
              </a:extLst>
            </p:cNvPr>
            <p:cNvSpPr/>
            <p:nvPr/>
          </p:nvSpPr>
          <p:spPr>
            <a:xfrm>
              <a:off x="1173382" y="6183897"/>
              <a:ext cx="406452" cy="27800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3500" spc="-350">
                  <a:solidFill>
                    <a:srgbClr val="AD422F"/>
                  </a:solidFill>
                  <a:latin typeface="Dinbol"/>
                  <a:ea typeface="Dinbol"/>
                  <a:cs typeface="Dinbol"/>
                  <a:sym typeface="Dinbol"/>
                </a:defRPr>
              </a:lvl1pPr>
            </a:lstStyle>
            <a:p>
              <a:r>
                <a:rPr sz="3200" dirty="0" smtClean="0"/>
                <a:t>0</a:t>
              </a:r>
              <a:r>
                <a:rPr lang="en-US" sz="3200" dirty="0"/>
                <a:t>5</a:t>
              </a:r>
              <a:endParaRPr sz="3200" dirty="0"/>
            </a:p>
          </p:txBody>
        </p:sp>
        <p:sp>
          <p:nvSpPr>
            <p:cNvPr id="34" name="Shape 150">
              <a:extLst>
                <a:ext uri="{FF2B5EF4-FFF2-40B4-BE49-F238E27FC236}">
                  <a16:creationId xmlns:a16="http://schemas.microsoft.com/office/drawing/2014/main" id="{71095F5E-C14A-47D8-BF88-1A99BC85DB2E}"/>
                </a:ext>
              </a:extLst>
            </p:cNvPr>
            <p:cNvSpPr/>
            <p:nvPr/>
          </p:nvSpPr>
          <p:spPr>
            <a:xfrm>
              <a:off x="1659798" y="6241725"/>
              <a:ext cx="4233757" cy="17578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altLang="ko-KR" sz="1800" spc="0" dirty="0" smtClean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So we made ‘IPD’ to approach this goal</a:t>
              </a:r>
              <a:endParaRPr sz="1800" spc="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052" name="Picture 4" descr="[디지털스토리] 주차장은 차보다 많은데…주차 전쟁 왜 지속하나 -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657" y="2477358"/>
            <a:ext cx="4191932" cy="261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불법주차 통계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13" y="2479278"/>
            <a:ext cx="4072475" cy="289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06752" y="3645346"/>
            <a:ext cx="7016018" cy="748519"/>
            <a:chOff x="606752" y="3645346"/>
            <a:chExt cx="7016018" cy="74851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4BE3DF3-F90C-438E-B506-05A25C4EAF44}"/>
                </a:ext>
              </a:extLst>
            </p:cNvPr>
            <p:cNvGrpSpPr/>
            <p:nvPr/>
          </p:nvGrpSpPr>
          <p:grpSpPr>
            <a:xfrm>
              <a:off x="606752" y="3645346"/>
              <a:ext cx="7016018" cy="748519"/>
              <a:chOff x="1080916" y="6147241"/>
              <a:chExt cx="6942127" cy="355139"/>
            </a:xfrm>
          </p:grpSpPr>
          <p:sp>
            <p:nvSpPr>
              <p:cNvPr id="20" name="Shape 148">
                <a:extLst>
                  <a:ext uri="{FF2B5EF4-FFF2-40B4-BE49-F238E27FC236}">
                    <a16:creationId xmlns:a16="http://schemas.microsoft.com/office/drawing/2014/main" id="{9543F1EE-29F7-4C3A-B4B1-0605A4059381}"/>
                  </a:ext>
                </a:extLst>
              </p:cNvPr>
              <p:cNvSpPr/>
              <p:nvPr/>
            </p:nvSpPr>
            <p:spPr>
              <a:xfrm>
                <a:off x="1080916" y="6147241"/>
                <a:ext cx="6942127" cy="355139"/>
              </a:xfrm>
              <a:prstGeom prst="rect">
                <a:avLst/>
              </a:prstGeom>
              <a:blipFill>
                <a:blip r:embed="rId2"/>
              </a:blipFill>
              <a:ln w="3175">
                <a:solidFill>
                  <a:srgbClr val="D3CCB0"/>
                </a:solidFill>
                <a:miter lim="400000"/>
              </a:ln>
            </p:spPr>
            <p:txBody>
              <a:bodyPr lIns="46302" tIns="46302" rIns="46302" bIns="46302" anchor="ctr"/>
              <a:lstStyle/>
              <a:p>
                <a:pPr>
                  <a:defRPr sz="2100" spc="-210">
                    <a:solidFill>
                      <a:srgbClr val="FFFFFF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endParaRPr sz="2800"/>
              </a:p>
            </p:txBody>
          </p:sp>
          <p:sp>
            <p:nvSpPr>
              <p:cNvPr id="21" name="Shape 149">
                <a:extLst>
                  <a:ext uri="{FF2B5EF4-FFF2-40B4-BE49-F238E27FC236}">
                    <a16:creationId xmlns:a16="http://schemas.microsoft.com/office/drawing/2014/main" id="{71C6F643-73D9-4C05-90A0-34249E5EA202}"/>
                  </a:ext>
                </a:extLst>
              </p:cNvPr>
              <p:cNvSpPr/>
              <p:nvPr/>
            </p:nvSpPr>
            <p:spPr>
              <a:xfrm>
                <a:off x="1173382" y="6183897"/>
                <a:ext cx="406452" cy="278008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46302" tIns="46302" rIns="46302" bIns="46302" anchor="ctr">
                <a:spAutoFit/>
              </a:bodyPr>
              <a:lstStyle>
                <a:lvl1pPr algn="l">
                  <a:defRPr sz="3500" spc="-350">
                    <a:solidFill>
                      <a:srgbClr val="AD422F"/>
                    </a:solidFill>
                    <a:latin typeface="Dinbol"/>
                    <a:ea typeface="Dinbol"/>
                    <a:cs typeface="Dinbol"/>
                    <a:sym typeface="Dinbol"/>
                  </a:defRPr>
                </a:lvl1pPr>
              </a:lstStyle>
              <a:p>
                <a:r>
                  <a:rPr sz="3200" dirty="0" smtClean="0"/>
                  <a:t>0</a:t>
                </a:r>
                <a:r>
                  <a:rPr lang="en-US" sz="3200" dirty="0"/>
                  <a:t>3</a:t>
                </a:r>
                <a:endParaRPr sz="3200" dirty="0"/>
              </a:p>
            </p:txBody>
          </p:sp>
          <p:sp>
            <p:nvSpPr>
              <p:cNvPr id="22" name="Shape 150">
                <a:extLst>
                  <a:ext uri="{FF2B5EF4-FFF2-40B4-BE49-F238E27FC236}">
                    <a16:creationId xmlns:a16="http://schemas.microsoft.com/office/drawing/2014/main" id="{71095F5E-C14A-47D8-BF88-1A99BC85DB2E}"/>
                  </a:ext>
                </a:extLst>
              </p:cNvPr>
              <p:cNvSpPr/>
              <p:nvPr/>
            </p:nvSpPr>
            <p:spPr>
              <a:xfrm>
                <a:off x="1659798" y="6241725"/>
                <a:ext cx="92588" cy="175789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46302" tIns="46302" rIns="46302" bIns="46302" anchor="ctr">
                <a:spAutoFit/>
              </a:bodyPr>
              <a:lstStyle>
                <a:lvl1pPr algn="l">
                  <a:defRPr sz="1900" spc="-190">
                    <a:solidFill>
                      <a:srgbClr val="555555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lvl1pPr>
              </a:lstStyle>
              <a:p>
                <a:endParaRPr sz="1800" spc="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7" name="Shape 150">
              <a:extLst>
                <a:ext uri="{FF2B5EF4-FFF2-40B4-BE49-F238E27FC236}">
                  <a16:creationId xmlns:a16="http://schemas.microsoft.com/office/drawing/2014/main" id="{71095F5E-C14A-47D8-BF88-1A99BC85DB2E}"/>
                </a:ext>
              </a:extLst>
            </p:cNvPr>
            <p:cNvSpPr/>
            <p:nvPr/>
          </p:nvSpPr>
          <p:spPr>
            <a:xfrm>
              <a:off x="1196625" y="3849153"/>
              <a:ext cx="6234613" cy="370507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6302" tIns="46302" rIns="46302" bIns="46302" anchor="ctr">
              <a:spAutoFit/>
            </a:bodyPr>
            <a:lstStyle>
              <a:lvl1pPr algn="l">
                <a:defRPr sz="1900" spc="-190">
                  <a:solidFill>
                    <a:srgbClr val="555555"/>
                  </a:solidFill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lang="en-US" altLang="ko-KR" sz="1800" spc="0" dirty="0" smtClean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We thought it is inefficient to use human resource for this.</a:t>
              </a:r>
              <a:endParaRPr sz="1800" spc="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8" name="그림 37" descr="&lt;strong&gt;Automation&lt;/strong&gt; of Things on Vimeo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0" r="14955"/>
          <a:stretch/>
        </p:blipFill>
        <p:spPr>
          <a:xfrm>
            <a:off x="7792656" y="2381061"/>
            <a:ext cx="4245930" cy="342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8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4454E3-3B7B-4DFE-941D-344AE1DE4B6B}"/>
              </a:ext>
            </a:extLst>
          </p:cNvPr>
          <p:cNvSpPr/>
          <p:nvPr/>
        </p:nvSpPr>
        <p:spPr>
          <a:xfrm>
            <a:off x="-19240" y="0"/>
            <a:ext cx="342900" cy="6858000"/>
          </a:xfrm>
          <a:prstGeom prst="rect">
            <a:avLst/>
          </a:prstGeom>
          <a:solidFill>
            <a:srgbClr val="2D3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D24B6E-DA89-48D0-8F04-A220FDA40EE0}"/>
              </a:ext>
            </a:extLst>
          </p:cNvPr>
          <p:cNvCxnSpPr>
            <a:cxnSpLocks/>
          </p:cNvCxnSpPr>
          <p:nvPr/>
        </p:nvCxnSpPr>
        <p:spPr>
          <a:xfrm>
            <a:off x="323660" y="1266825"/>
            <a:ext cx="9382316" cy="0"/>
          </a:xfrm>
          <a:prstGeom prst="line">
            <a:avLst/>
          </a:prstGeom>
          <a:ln>
            <a:solidFill>
              <a:srgbClr val="2D3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What is IPD?</a:t>
            </a:r>
            <a:endParaRPr lang="ko-KR" altLang="en-US" sz="2800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2FA8AC-1A09-4ED3-8990-713DF4614D39}"/>
              </a:ext>
            </a:extLst>
          </p:cNvPr>
          <p:cNvSpPr txBox="1"/>
          <p:nvPr/>
        </p:nvSpPr>
        <p:spPr>
          <a:xfrm>
            <a:off x="379251" y="181250"/>
            <a:ext cx="305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</a:t>
            </a:r>
            <a:r>
              <a:rPr lang="en-US" altLang="ko-KR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Description of IPD</a:t>
            </a:r>
            <a:endParaRPr lang="ko-KR" altLang="en-US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42353" y="2533651"/>
            <a:ext cx="7884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2D3C51"/>
                </a:solidFill>
              </a:rPr>
              <a:t>(Illegal Parking Detector)</a:t>
            </a:r>
            <a:endParaRPr lang="en-US" altLang="ko-KR" sz="4000" b="1" dirty="0" smtClean="0">
              <a:solidFill>
                <a:srgbClr val="2D3C5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42353" y="1767349"/>
            <a:ext cx="7884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rgbClr val="2D3C51"/>
                </a:solidFill>
              </a:rPr>
              <a:t>IPD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602123" y="4385389"/>
            <a:ext cx="2965004" cy="14555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Illegal Place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83567" y="4581332"/>
            <a:ext cx="2353448" cy="106368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Vehicle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567127" y="4385389"/>
            <a:ext cx="1694662" cy="14555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IPD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6" name="그림 5" descr="File:User font awesome.svg - Wikimedia Commons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935" y="4307240"/>
            <a:ext cx="1533723" cy="15337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65964" y="3475643"/>
            <a:ext cx="537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C00000"/>
                </a:solidFill>
                <a:latin typeface="Bernard MT Condensed" panose="02050806060905020404" pitchFamily="18" charset="0"/>
              </a:rPr>
              <a:t>!</a:t>
            </a:r>
            <a:endParaRPr lang="ko-KR" altLang="en-US" sz="5400" dirty="0">
              <a:solidFill>
                <a:srgbClr val="C0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17078" y="5715387"/>
            <a:ext cx="3635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manager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469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L 0.28177 -1.85185E-6 " pathEditMode="relative" rAng="0" ptsTypes="AA">
                                      <p:cBhvr>
                                        <p:cTn id="34" dur="1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animBg="1"/>
      <p:bldP spid="23" grpId="0" animBg="1"/>
      <p:bldP spid="23" grpId="1" animBg="1"/>
      <p:bldP spid="24" grpId="0" animBg="1"/>
      <p:bldP spid="7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4454E3-3B7B-4DFE-941D-344AE1DE4B6B}"/>
              </a:ext>
            </a:extLst>
          </p:cNvPr>
          <p:cNvSpPr/>
          <p:nvPr/>
        </p:nvSpPr>
        <p:spPr>
          <a:xfrm>
            <a:off x="-19240" y="0"/>
            <a:ext cx="342900" cy="6858000"/>
          </a:xfrm>
          <a:prstGeom prst="rect">
            <a:avLst/>
          </a:prstGeom>
          <a:solidFill>
            <a:srgbClr val="2D3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D24B6E-DA89-48D0-8F04-A220FDA40EE0}"/>
              </a:ext>
            </a:extLst>
          </p:cNvPr>
          <p:cNvCxnSpPr>
            <a:cxnSpLocks/>
          </p:cNvCxnSpPr>
          <p:nvPr/>
        </p:nvCxnSpPr>
        <p:spPr>
          <a:xfrm>
            <a:off x="323660" y="1266825"/>
            <a:ext cx="9382316" cy="0"/>
          </a:xfrm>
          <a:prstGeom prst="line">
            <a:avLst/>
          </a:prstGeom>
          <a:ln>
            <a:solidFill>
              <a:srgbClr val="2D3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What is IPD?</a:t>
            </a:r>
            <a:endParaRPr lang="ko-KR" altLang="en-US" sz="2800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2FA8AC-1A09-4ED3-8990-713DF4614D39}"/>
              </a:ext>
            </a:extLst>
          </p:cNvPr>
          <p:cNvSpPr txBox="1"/>
          <p:nvPr/>
        </p:nvSpPr>
        <p:spPr>
          <a:xfrm>
            <a:off x="379251" y="181250"/>
            <a:ext cx="305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</a:t>
            </a:r>
            <a:r>
              <a:rPr lang="en-US" altLang="ko-KR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Description of IPD</a:t>
            </a:r>
            <a:endParaRPr lang="ko-KR" altLang="en-US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43" y="1511657"/>
            <a:ext cx="6757318" cy="50679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885265" y="2685103"/>
            <a:ext cx="2223870" cy="30812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403840" y="3964803"/>
            <a:ext cx="699797" cy="13511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447707" y="4882433"/>
            <a:ext cx="1194876" cy="687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293519" y="3683490"/>
            <a:ext cx="1491943" cy="7858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873891" y="5843245"/>
            <a:ext cx="223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FF0000"/>
                </a:solidFill>
              </a:rPr>
              <a:t>Arduino Mega2560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14818" y="4540238"/>
            <a:ext cx="2052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FF0000"/>
                </a:solidFill>
              </a:rPr>
              <a:t>HC-SR04P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26465" y="5309119"/>
            <a:ext cx="2052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FF0000"/>
                </a:solidFill>
              </a:rPr>
              <a:t>BL-B5134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18778" y="5584728"/>
            <a:ext cx="2052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FF0000"/>
                </a:solidFill>
              </a:rPr>
              <a:t>ESP-01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69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9" grpId="0"/>
      <p:bldP spid="26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4454E3-3B7B-4DFE-941D-344AE1DE4B6B}"/>
              </a:ext>
            </a:extLst>
          </p:cNvPr>
          <p:cNvSpPr/>
          <p:nvPr/>
        </p:nvSpPr>
        <p:spPr>
          <a:xfrm>
            <a:off x="-19240" y="0"/>
            <a:ext cx="342900" cy="6858000"/>
          </a:xfrm>
          <a:prstGeom prst="rect">
            <a:avLst/>
          </a:prstGeom>
          <a:solidFill>
            <a:srgbClr val="2D3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D24B6E-DA89-48D0-8F04-A220FDA40EE0}"/>
              </a:ext>
            </a:extLst>
          </p:cNvPr>
          <p:cNvCxnSpPr>
            <a:cxnSpLocks/>
          </p:cNvCxnSpPr>
          <p:nvPr/>
        </p:nvCxnSpPr>
        <p:spPr>
          <a:xfrm>
            <a:off x="323660" y="1266825"/>
            <a:ext cx="9382316" cy="0"/>
          </a:xfrm>
          <a:prstGeom prst="line">
            <a:avLst/>
          </a:prstGeom>
          <a:ln>
            <a:solidFill>
              <a:srgbClr val="2D3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Arduino Mega 2560</a:t>
            </a:r>
            <a:endParaRPr lang="ko-KR" altLang="en-US" sz="2800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2FA8AC-1A09-4ED3-8990-713DF4614D39}"/>
              </a:ext>
            </a:extLst>
          </p:cNvPr>
          <p:cNvSpPr txBox="1"/>
          <p:nvPr/>
        </p:nvSpPr>
        <p:spPr>
          <a:xfrm>
            <a:off x="379251" y="181250"/>
            <a:ext cx="305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</a:t>
            </a:r>
            <a:r>
              <a:rPr lang="en-US" altLang="ko-KR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Description of IPD</a:t>
            </a:r>
            <a:endParaRPr lang="ko-KR" altLang="en-US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074" name="Picture 2" descr="파일:external/www.arduino.cc/ArdGen_Meg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53" y="1461823"/>
            <a:ext cx="7620000" cy="501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88220" y="1461823"/>
            <a:ext cx="34803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2D3C51"/>
                </a:solidFill>
              </a:rPr>
              <a:t>Operating Voltage : 5V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2D3C51"/>
                </a:solidFill>
              </a:rPr>
              <a:t>Input Voltage : 6-20V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2D3C51"/>
                </a:solidFill>
              </a:rPr>
              <a:t>54 Digital I/O pins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2D3C51"/>
                </a:solidFill>
              </a:rPr>
              <a:t>16 Analog write pins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2D3C51"/>
                </a:solidFill>
              </a:rPr>
              <a:t>I/O pin Voltage : 20mA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2D3C51"/>
                </a:solidFill>
              </a:rPr>
              <a:t>3.3V pin Voltage : 50mA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2D3C51"/>
                </a:solidFill>
              </a:rPr>
              <a:t>256KB Flash Memory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2D3C51"/>
                </a:solidFill>
              </a:rPr>
              <a:t>SRAM : 8KB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2D3C51"/>
                </a:solidFill>
              </a:rPr>
              <a:t>EEPROM : 4KB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2D3C51"/>
                </a:solidFill>
              </a:rPr>
              <a:t>Clock Speed ; 160MHz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2D3C51"/>
                </a:solidFill>
              </a:rPr>
              <a:t>Built-in LED : 13</a:t>
            </a:r>
            <a:r>
              <a:rPr lang="en-US" altLang="ko-KR" baseline="30000" dirty="0" smtClean="0">
                <a:solidFill>
                  <a:srgbClr val="2D3C51"/>
                </a:solidFill>
              </a:rPr>
              <a:t>th</a:t>
            </a:r>
            <a:r>
              <a:rPr lang="en-US" altLang="ko-KR" dirty="0">
                <a:solidFill>
                  <a:srgbClr val="2D3C51"/>
                </a:solidFill>
              </a:rPr>
              <a:t> </a:t>
            </a:r>
            <a:r>
              <a:rPr lang="en-US" altLang="ko-KR" dirty="0" smtClean="0">
                <a:solidFill>
                  <a:srgbClr val="2D3C51"/>
                </a:solidFill>
              </a:rPr>
              <a:t>pin</a:t>
            </a:r>
            <a:endParaRPr lang="ko-KR" altLang="en-US" dirty="0">
              <a:solidFill>
                <a:srgbClr val="2D3C5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88220" y="4601144"/>
            <a:ext cx="3480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smtClean="0">
                <a:solidFill>
                  <a:srgbClr val="2D3C51"/>
                </a:solidFill>
              </a:rPr>
              <a:t>This model </a:t>
            </a:r>
            <a:r>
              <a:rPr lang="en-US" altLang="ko-KR" dirty="0">
                <a:solidFill>
                  <a:srgbClr val="2D3C51"/>
                </a:solidFill>
              </a:rPr>
              <a:t>that </a:t>
            </a:r>
            <a:r>
              <a:rPr lang="en-US" altLang="ko-KR" dirty="0" smtClean="0">
                <a:solidFill>
                  <a:srgbClr val="2D3C51"/>
                </a:solidFill>
              </a:rPr>
              <a:t>can provide </a:t>
            </a:r>
            <a:r>
              <a:rPr lang="en-US" altLang="ko-KR" dirty="0">
                <a:solidFill>
                  <a:srgbClr val="2D3C51"/>
                </a:solidFill>
              </a:rPr>
              <a:t>more memory and I/O pins than </a:t>
            </a:r>
            <a:r>
              <a:rPr lang="en-US" altLang="ko-KR" dirty="0" smtClean="0">
                <a:solidFill>
                  <a:srgbClr val="2D3C51"/>
                </a:solidFill>
              </a:rPr>
              <a:t>UNO. So  this is </a:t>
            </a:r>
            <a:r>
              <a:rPr lang="en-US" altLang="ko-KR" dirty="0">
                <a:solidFill>
                  <a:srgbClr val="2D3C51"/>
                </a:solidFill>
              </a:rPr>
              <a:t>suitable for complex projects </a:t>
            </a:r>
            <a:r>
              <a:rPr lang="en-US" altLang="ko-KR" dirty="0" smtClean="0">
                <a:solidFill>
                  <a:srgbClr val="2D3C51"/>
                </a:solidFill>
              </a:rPr>
              <a:t>that is impossible for UNO</a:t>
            </a:r>
            <a:endParaRPr lang="ko-KR" altLang="en-US" dirty="0">
              <a:solidFill>
                <a:srgbClr val="2D3C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52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4454E3-3B7B-4DFE-941D-344AE1DE4B6B}"/>
              </a:ext>
            </a:extLst>
          </p:cNvPr>
          <p:cNvSpPr/>
          <p:nvPr/>
        </p:nvSpPr>
        <p:spPr>
          <a:xfrm>
            <a:off x="-19240" y="0"/>
            <a:ext cx="342900" cy="6858000"/>
          </a:xfrm>
          <a:prstGeom prst="rect">
            <a:avLst/>
          </a:prstGeom>
          <a:solidFill>
            <a:srgbClr val="2D3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D24B6E-DA89-48D0-8F04-A220FDA40EE0}"/>
              </a:ext>
            </a:extLst>
          </p:cNvPr>
          <p:cNvCxnSpPr>
            <a:cxnSpLocks/>
          </p:cNvCxnSpPr>
          <p:nvPr/>
        </p:nvCxnSpPr>
        <p:spPr>
          <a:xfrm>
            <a:off x="323660" y="1266825"/>
            <a:ext cx="9382316" cy="0"/>
          </a:xfrm>
          <a:prstGeom prst="line">
            <a:avLst/>
          </a:prstGeom>
          <a:ln>
            <a:solidFill>
              <a:srgbClr val="2D3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HC-SR04P</a:t>
            </a:r>
            <a:endParaRPr lang="ko-KR" altLang="en-US" sz="2800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2FA8AC-1A09-4ED3-8990-713DF4614D39}"/>
              </a:ext>
            </a:extLst>
          </p:cNvPr>
          <p:cNvSpPr txBox="1"/>
          <p:nvPr/>
        </p:nvSpPr>
        <p:spPr>
          <a:xfrm>
            <a:off x="379251" y="181250"/>
            <a:ext cx="305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</a:t>
            </a:r>
            <a:r>
              <a:rPr lang="en-US" altLang="ko-KR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Description of IPD</a:t>
            </a:r>
            <a:endParaRPr lang="ko-KR" altLang="en-US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48882" y="2413493"/>
            <a:ext cx="34803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2D3C51"/>
                </a:solidFill>
              </a:rPr>
              <a:t>Power Supply : 5V DC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2D3C51"/>
                </a:solidFill>
              </a:rPr>
              <a:t>Quiescent Current : &lt;2mA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2D3C51"/>
                </a:solidFill>
              </a:rPr>
              <a:t>Effectual Angle : &lt;15</a:t>
            </a:r>
            <a:r>
              <a:rPr lang="en-US" altLang="ko-KR" dirty="0" smtClean="0">
                <a:solidFill>
                  <a:srgbClr val="2D3C51"/>
                </a:solidFill>
              </a:rPr>
              <a:t>°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2D3C51"/>
                </a:solidFill>
              </a:rPr>
              <a:t>Ranging Distance : 2cm-500cm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2D3C51"/>
                </a:solidFill>
              </a:rPr>
              <a:t>Resolution : 0.3cm</a:t>
            </a:r>
            <a:endParaRPr lang="ko-KR" altLang="en-US" dirty="0">
              <a:solidFill>
                <a:srgbClr val="2D3C5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48882" y="3890821"/>
            <a:ext cx="3480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smtClean="0">
                <a:solidFill>
                  <a:srgbClr val="2D3C51"/>
                </a:solidFill>
              </a:rPr>
              <a:t>This </a:t>
            </a:r>
            <a:r>
              <a:rPr lang="en-US" altLang="ko-KR" dirty="0">
                <a:solidFill>
                  <a:srgbClr val="2D3C51"/>
                </a:solidFill>
              </a:rPr>
              <a:t>module </a:t>
            </a:r>
            <a:r>
              <a:rPr lang="en-US" altLang="ko-KR" dirty="0" smtClean="0">
                <a:solidFill>
                  <a:srgbClr val="2D3C51"/>
                </a:solidFill>
              </a:rPr>
              <a:t>uses ultrasonic waves to measure </a:t>
            </a:r>
            <a:r>
              <a:rPr lang="en-US" altLang="ko-KR" dirty="0">
                <a:solidFill>
                  <a:srgbClr val="2D3C51"/>
                </a:solidFill>
              </a:rPr>
              <a:t>the distance of objects in front of the </a:t>
            </a:r>
            <a:r>
              <a:rPr lang="en-US" altLang="ko-KR" dirty="0" smtClean="0">
                <a:solidFill>
                  <a:srgbClr val="2D3C51"/>
                </a:solidFill>
              </a:rPr>
              <a:t>sensor.</a:t>
            </a:r>
            <a:endParaRPr lang="ko-KR" altLang="en-US" dirty="0">
              <a:solidFill>
                <a:srgbClr val="2D3C51"/>
              </a:solidFill>
            </a:endParaRPr>
          </a:p>
        </p:txBody>
      </p:sp>
      <p:pic>
        <p:nvPicPr>
          <p:cNvPr id="4098" name="Picture 2" descr="hc-sr04p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919" y="1480199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4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4454E3-3B7B-4DFE-941D-344AE1DE4B6B}"/>
              </a:ext>
            </a:extLst>
          </p:cNvPr>
          <p:cNvSpPr/>
          <p:nvPr/>
        </p:nvSpPr>
        <p:spPr>
          <a:xfrm>
            <a:off x="-19240" y="0"/>
            <a:ext cx="342900" cy="6858000"/>
          </a:xfrm>
          <a:prstGeom prst="rect">
            <a:avLst/>
          </a:prstGeom>
          <a:solidFill>
            <a:srgbClr val="2D3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D24B6E-DA89-48D0-8F04-A220FDA40EE0}"/>
              </a:ext>
            </a:extLst>
          </p:cNvPr>
          <p:cNvCxnSpPr>
            <a:cxnSpLocks/>
          </p:cNvCxnSpPr>
          <p:nvPr/>
        </p:nvCxnSpPr>
        <p:spPr>
          <a:xfrm>
            <a:off x="323660" y="1266825"/>
            <a:ext cx="9382316" cy="0"/>
          </a:xfrm>
          <a:prstGeom prst="line">
            <a:avLst/>
          </a:prstGeom>
          <a:ln>
            <a:solidFill>
              <a:srgbClr val="2D3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13F72D-6691-433B-8922-65F23D91FE5B}"/>
              </a:ext>
            </a:extLst>
          </p:cNvPr>
          <p:cNvSpPr txBox="1"/>
          <p:nvPr/>
        </p:nvSpPr>
        <p:spPr>
          <a:xfrm>
            <a:off x="505153" y="652854"/>
            <a:ext cx="399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ESP-01</a:t>
            </a:r>
            <a:endParaRPr lang="ko-KR" altLang="en-US" sz="2800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2FA8AC-1A09-4ED3-8990-713DF4614D39}"/>
              </a:ext>
            </a:extLst>
          </p:cNvPr>
          <p:cNvSpPr txBox="1"/>
          <p:nvPr/>
        </p:nvSpPr>
        <p:spPr>
          <a:xfrm>
            <a:off x="379251" y="181250"/>
            <a:ext cx="305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PART </a:t>
            </a:r>
            <a:r>
              <a:rPr lang="en-US" altLang="ko-KR" dirty="0" smtClean="0">
                <a:solidFill>
                  <a:srgbClr val="2D3C5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Description of IPD</a:t>
            </a:r>
            <a:endParaRPr lang="ko-KR" altLang="en-US" dirty="0">
              <a:solidFill>
                <a:srgbClr val="2D3C5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20257" y="2413493"/>
            <a:ext cx="34803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2D3C51"/>
                </a:solidFill>
              </a:rPr>
              <a:t>8Mb Flash Memory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2D3C51"/>
                </a:solidFill>
              </a:rPr>
              <a:t>32-bit CPU running 80MHz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2D3C51"/>
                </a:solidFill>
              </a:rPr>
              <a:t>3.3V supply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2D3C51"/>
                </a:solidFill>
              </a:rPr>
              <a:t>PCB-trance antenna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2D3C51"/>
                </a:solidFill>
              </a:rPr>
              <a:t>2x4 dual-in-line pinout</a:t>
            </a:r>
            <a:endParaRPr lang="ko-KR" altLang="en-US" dirty="0">
              <a:solidFill>
                <a:srgbClr val="2D3C5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20257" y="3890821"/>
            <a:ext cx="4278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rgbClr val="2D3C51"/>
                </a:solidFill>
              </a:rPr>
              <a:t>The </a:t>
            </a:r>
            <a:r>
              <a:rPr lang="en-US" altLang="ko-KR" dirty="0" smtClean="0">
                <a:solidFill>
                  <a:srgbClr val="2D3C51"/>
                </a:solidFill>
              </a:rPr>
              <a:t>ESP-01 </a:t>
            </a:r>
            <a:r>
              <a:rPr lang="en-US" altLang="ko-KR" dirty="0">
                <a:solidFill>
                  <a:srgbClr val="2D3C51"/>
                </a:solidFill>
              </a:rPr>
              <a:t>is a Wi-Fi module that allows microcontrollers access to a Wi-Fi network. This module is a self-contained SOC (System On a Chip) that doesn’t necessarily need a microcontroller to manipulate inputs and outputs as you would normally do with an </a:t>
            </a:r>
            <a:r>
              <a:rPr lang="en-US" altLang="ko-KR" dirty="0" smtClean="0">
                <a:solidFill>
                  <a:srgbClr val="2D3C51"/>
                </a:solidFill>
              </a:rPr>
              <a:t>Arduino.</a:t>
            </a:r>
            <a:endParaRPr lang="ko-KR" altLang="en-US" dirty="0">
              <a:solidFill>
                <a:srgbClr val="2D3C51"/>
              </a:solidFill>
            </a:endParaRPr>
          </a:p>
        </p:txBody>
      </p:sp>
      <p:pic>
        <p:nvPicPr>
          <p:cNvPr id="5122" name="Picture 2" descr="https://solarbotics.com/wp-content/uploads/29246-img_9926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t="24101" r="19468" b="17468"/>
          <a:stretch/>
        </p:blipFill>
        <p:spPr bwMode="auto">
          <a:xfrm>
            <a:off x="1602225" y="2096225"/>
            <a:ext cx="4935138" cy="358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2173</TotalTime>
  <Words>429</Words>
  <Application>Microsoft Office PowerPoint</Application>
  <PresentationFormat>와이드스크린</PresentationFormat>
  <Paragraphs>81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Apple SD 산돌고딕 Neo 세미볼드체</vt:lpstr>
      <vt:lpstr>Dinbol</vt:lpstr>
      <vt:lpstr>나눔스퀘어_ac ExtraBold</vt:lpstr>
      <vt:lpstr>맑은 고딕</vt:lpstr>
      <vt:lpstr>Arial</vt:lpstr>
      <vt:lpstr>Bernard MT Condensed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김정규[ 학부재학 / 컴퓨터학과 ]</cp:lastModifiedBy>
  <cp:revision>134</cp:revision>
  <dcterms:created xsi:type="dcterms:W3CDTF">2019-09-17T01:58:30Z</dcterms:created>
  <dcterms:modified xsi:type="dcterms:W3CDTF">2019-12-22T09:33:51Z</dcterms:modified>
</cp:coreProperties>
</file>